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421" r:id="rId2"/>
    <p:sldId id="461" r:id="rId3"/>
    <p:sldId id="468" r:id="rId4"/>
    <p:sldId id="462" r:id="rId5"/>
    <p:sldId id="463" r:id="rId6"/>
    <p:sldId id="464" r:id="rId7"/>
    <p:sldId id="465" r:id="rId8"/>
    <p:sldId id="467" r:id="rId9"/>
    <p:sldId id="466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98" autoAdjust="0"/>
  </p:normalViewPr>
  <p:slideViewPr>
    <p:cSldViewPr>
      <p:cViewPr>
        <p:scale>
          <a:sx n="70" d="100"/>
          <a:sy n="70" d="100"/>
        </p:scale>
        <p:origin x="-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if\Documents\SDPI\CEPA%20Conference\Data%20for%20Presenta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Sheet1!$C$2:$C$9</c:f>
              <c:numCache>
                <c:formatCode>0.00%</c:formatCode>
                <c:ptCount val="8"/>
                <c:pt idx="0">
                  <c:v>8.7999999999999995E-2</c:v>
                </c:pt>
                <c:pt idx="1">
                  <c:v>6.2E-2</c:v>
                </c:pt>
                <c:pt idx="2">
                  <c:v>8.5999999999999993E-2</c:v>
                </c:pt>
                <c:pt idx="3">
                  <c:v>7.6999999999999999E-2</c:v>
                </c:pt>
                <c:pt idx="4">
                  <c:v>7.3999999999999996E-2</c:v>
                </c:pt>
                <c:pt idx="5">
                  <c:v>4.2999999999999997E-2</c:v>
                </c:pt>
                <c:pt idx="6">
                  <c:v>4.8000000000000001E-2</c:v>
                </c:pt>
                <c:pt idx="7">
                  <c:v>6.4000000000000001E-2</c:v>
                </c:pt>
              </c:numCache>
            </c:numRef>
          </c:xVal>
          <c:yVal>
            <c:numRef>
              <c:f>Sheet1!$F$2:$F$9</c:f>
              <c:numCache>
                <c:formatCode>0.00%</c:formatCode>
                <c:ptCount val="8"/>
                <c:pt idx="1">
                  <c:v>-3.3132530120481965E-2</c:v>
                </c:pt>
                <c:pt idx="2">
                  <c:v>1.574803149606303E-2</c:v>
                </c:pt>
                <c:pt idx="3">
                  <c:v>1.4970059880239521E-2</c:v>
                </c:pt>
                <c:pt idx="5">
                  <c:v>-0.25114155251141557</c:v>
                </c:pt>
                <c:pt idx="6">
                  <c:v>-8.2568807339449615E-2</c:v>
                </c:pt>
                <c:pt idx="7">
                  <c:v>-9.6774193548387066E-2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98336"/>
        <c:axId val="34251136"/>
      </c:scatterChart>
      <c:valAx>
        <c:axId val="33998336"/>
        <c:scaling>
          <c:orientation val="minMax"/>
        </c:scaling>
        <c:delete val="0"/>
        <c:axPos val="b"/>
        <c:numFmt formatCode="0.00%" sourceLinked="1"/>
        <c:majorTickMark val="out"/>
        <c:minorTickMark val="none"/>
        <c:tickLblPos val="nextTo"/>
        <c:crossAx val="34251136"/>
        <c:crosses val="autoZero"/>
        <c:crossBetween val="midCat"/>
      </c:valAx>
      <c:valAx>
        <c:axId val="3425113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399833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Sheet1!$B$2:$B$9</c:f>
              <c:numCache>
                <c:formatCode>0.00</c:formatCode>
                <c:ptCount val="8"/>
                <c:pt idx="0">
                  <c:v>1399</c:v>
                </c:pt>
                <c:pt idx="1">
                  <c:v>1883</c:v>
                </c:pt>
                <c:pt idx="2">
                  <c:v>6699</c:v>
                </c:pt>
                <c:pt idx="3">
                  <c:v>3876</c:v>
                </c:pt>
                <c:pt idx="4">
                  <c:v>9072</c:v>
                </c:pt>
                <c:pt idx="5">
                  <c:v>1484</c:v>
                </c:pt>
                <c:pt idx="6">
                  <c:v>2891</c:v>
                </c:pt>
                <c:pt idx="7">
                  <c:v>6247</c:v>
                </c:pt>
              </c:numCache>
            </c:numRef>
          </c:xVal>
          <c:yVal>
            <c:numRef>
              <c:f>Sheet1!$C$2:$C$9</c:f>
              <c:numCache>
                <c:formatCode>0.00</c:formatCode>
                <c:ptCount val="8"/>
                <c:pt idx="1">
                  <c:v>42.55</c:v>
                </c:pt>
                <c:pt idx="2">
                  <c:v>68</c:v>
                </c:pt>
                <c:pt idx="3">
                  <c:v>36.229999999999997</c:v>
                </c:pt>
                <c:pt idx="5">
                  <c:v>57.97</c:v>
                </c:pt>
                <c:pt idx="6">
                  <c:v>39.56</c:v>
                </c:pt>
                <c:pt idx="7">
                  <c:v>55.72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77184"/>
        <c:axId val="32899456"/>
      </c:scatterChart>
      <c:valAx>
        <c:axId val="32877184"/>
        <c:scaling>
          <c:orientation val="minMax"/>
        </c:scaling>
        <c:delete val="0"/>
        <c:axPos val="b"/>
        <c:numFmt formatCode="0.00" sourceLinked="1"/>
        <c:majorTickMark val="out"/>
        <c:minorTickMark val="none"/>
        <c:tickLblPos val="nextTo"/>
        <c:crossAx val="32899456"/>
        <c:crosses val="autoZero"/>
        <c:crossBetween val="midCat"/>
      </c:valAx>
      <c:valAx>
        <c:axId val="3289945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3287718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8EE38DE-E514-4FE9-A59F-A0D80538D988}" type="datetimeFigureOut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FE2C2E-87CE-474D-9DFF-13C6C01F3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02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FE2C2E-87CE-474D-9DFF-13C6C01F311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97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414A2-570F-4B08-A501-F82BF5D99EC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414A2-570F-4B08-A501-F82BF5D99EC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414A2-570F-4B08-A501-F82BF5D99EC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414A2-570F-4B08-A501-F82BF5D99EC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414A2-570F-4B08-A501-F82BF5D99EC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414A2-570F-4B08-A501-F82BF5D99EC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414A2-570F-4B08-A501-F82BF5D99EC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414A2-570F-4B08-A501-F82BF5D99EC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9B64C-980E-4283-8D7A-87110F1B1EEC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BE468-D816-432D-A452-21D6B68AD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3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CD9B4-5D36-4B55-B2F3-7DA4F94A7E1B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54633-0691-40A0-A49D-BE36D9DBE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8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891B6-95AD-4785-8F57-B771387BE31B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E7B82-7E9C-4135-8FD4-0205C482FB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85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F63FA-85B1-4E6D-9709-3F3C4D049B13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E307B-2DEE-4B73-BE58-1A07CC5FB2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B6664-FA2F-45C9-ABC1-AD89325E00D4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83F09-454E-42F0-BF0D-904FED324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0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0EB76-607C-47A6-89CA-BA1A5E4C194B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EDFBB-8B38-4D24-AEC4-5E3B0BF3CD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36D8B-3017-441A-85F8-0BBE2E6FA0D2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0CD0B-424B-4A31-919A-A0B1011D21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23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938F6-497C-4A24-9CE2-21F598B36C71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68B35-35A2-4FC4-8BFD-3BE6AA0BF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2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9D905-D424-4122-8A6F-F7E79E595418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43BED-CCDC-448E-B656-7D441A9E6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0B2EE-F7B0-4FDA-BF1B-24BD7D90F1D9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91C2F-6399-4F60-8F36-346998E091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45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0B53C-883E-4C44-8B19-5DFBBE7E31DD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F9C3F-2DCD-49A7-AD83-D04E5A534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6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0CA488-21B9-440D-8E41-47FCD0A8038D}" type="datetime1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A28B97-AE79-4476-A2EE-F84D47EE8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1371600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Asif Saeed Memon</a:t>
            </a:r>
          </a:p>
          <a:p>
            <a:pPr>
              <a:defRPr/>
            </a:pPr>
            <a:r>
              <a:rPr lang="en-US" sz="2000" dirty="0" smtClean="0"/>
              <a:t>Sustainable Development Policy Institute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654C4-9707-41D7-8B1D-DD86D326DB7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solidFill>
            <a:schemeClr val="accent1">
              <a:lumMod val="5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bg1"/>
                </a:solidFill>
                <a:cs typeface="Times New Roman" pitchFamily="18" charset="0"/>
              </a:rPr>
              <a:t>Economic Growth within Natural Limits</a:t>
            </a:r>
            <a:br>
              <a:rPr lang="en-US" sz="3200" dirty="0" smtClean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sz="2000" dirty="0" smtClean="0">
                <a:solidFill>
                  <a:schemeClr val="bg1"/>
                </a:solidFill>
                <a:cs typeface="Times New Roman" pitchFamily="18" charset="0"/>
              </a:rPr>
              <a:t>November 6, 2013</a:t>
            </a:r>
            <a:endParaRPr lang="en-US" sz="2000" i="1" dirty="0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2054" name="Picture 7" descr="C:\Users\hamza\Desktop\SDPI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715000"/>
            <a:ext cx="2286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11"/>
          <p:cNvSpPr>
            <a:spLocks noGrp="1"/>
          </p:cNvSpPr>
          <p:nvPr>
            <p:ph idx="1"/>
          </p:nvPr>
        </p:nvSpPr>
        <p:spPr>
          <a:xfrm>
            <a:off x="419100" y="1571625"/>
            <a:ext cx="8305800" cy="4525963"/>
          </a:xfrm>
        </p:spPr>
        <p:txBody>
          <a:bodyPr/>
          <a:lstStyle/>
          <a:p>
            <a:r>
              <a:rPr lang="en-US" sz="2800" dirty="0" smtClean="0"/>
              <a:t>Economic growth is good</a:t>
            </a:r>
          </a:p>
          <a:p>
            <a:r>
              <a:rPr lang="en-US" sz="2800" dirty="0" smtClean="0"/>
              <a:t>Because “a rising tide lifts all boats”</a:t>
            </a:r>
          </a:p>
          <a:p>
            <a:r>
              <a:rPr lang="en-US" sz="2800" dirty="0" smtClean="0"/>
              <a:t>And there is some evidence that this may be correct …</a:t>
            </a:r>
          </a:p>
          <a:p>
            <a:r>
              <a:rPr lang="en-US" sz="2800" dirty="0" smtClean="0"/>
              <a:t>… if all boats are analogous to the percentage of the population living below a pre-determined poverty line: e.g. $1 a day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44114-764E-48FB-96F2-18B8C8B7F57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rising tide …</a:t>
            </a:r>
            <a:endParaRPr lang="en-US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7" name="AutoShape 2" descr="Melrose Place Poster"/>
          <p:cNvSpPr>
            <a:spLocks noChangeAspect="1" noChangeArrowheads="1"/>
          </p:cNvSpPr>
          <p:nvPr/>
        </p:nvSpPr>
        <p:spPr bwMode="auto">
          <a:xfrm>
            <a:off x="155575" y="-1447800"/>
            <a:ext cx="3019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7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44114-764E-48FB-96F2-18B8C8B7F57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Growth &amp; Inequality in </a:t>
            </a: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last </a:t>
            </a: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decade</a:t>
            </a:r>
            <a:endParaRPr lang="en-US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7" name="AutoShape 2" descr="Melrose Place Poster"/>
          <p:cNvSpPr>
            <a:spLocks noChangeAspect="1" noChangeArrowheads="1"/>
          </p:cNvSpPr>
          <p:nvPr/>
        </p:nvSpPr>
        <p:spPr bwMode="auto">
          <a:xfrm>
            <a:off x="155575" y="-1447800"/>
            <a:ext cx="3019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829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11"/>
          <p:cNvSpPr>
            <a:spLocks noGrp="1"/>
          </p:cNvSpPr>
          <p:nvPr>
            <p:ph idx="1"/>
          </p:nvPr>
        </p:nvSpPr>
        <p:spPr>
          <a:xfrm>
            <a:off x="419100" y="1571625"/>
            <a:ext cx="8305800" cy="4525963"/>
          </a:xfrm>
        </p:spPr>
        <p:txBody>
          <a:bodyPr/>
          <a:lstStyle/>
          <a:p>
            <a:r>
              <a:rPr lang="en-US" sz="2800" dirty="0" smtClean="0"/>
              <a:t>The pursuit of GDP growth (1960’s onwards) has been accused of ignoring, at various times,</a:t>
            </a:r>
          </a:p>
          <a:p>
            <a:pPr lvl="1"/>
            <a:r>
              <a:rPr lang="en-US" dirty="0" smtClean="0"/>
              <a:t>Income inequality (relative poverty)</a:t>
            </a:r>
          </a:p>
          <a:p>
            <a:pPr lvl="1"/>
            <a:r>
              <a:rPr lang="en-US" dirty="0" smtClean="0"/>
              <a:t>Human development (education, health, the status of women)</a:t>
            </a:r>
          </a:p>
          <a:p>
            <a:pPr lvl="1"/>
            <a:r>
              <a:rPr lang="en-US" dirty="0" smtClean="0"/>
              <a:t>Environmental issues, natural limits &amp; climate change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44114-764E-48FB-96F2-18B8C8B7F57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Critiques</a:t>
            </a:r>
            <a:endParaRPr lang="en-US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7" name="AutoShape 2" descr="Melrose Place Poster"/>
          <p:cNvSpPr>
            <a:spLocks noChangeAspect="1" noChangeArrowheads="1"/>
          </p:cNvSpPr>
          <p:nvPr/>
        </p:nvSpPr>
        <p:spPr bwMode="auto">
          <a:xfrm>
            <a:off x="155575" y="-1447800"/>
            <a:ext cx="3019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86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11"/>
          <p:cNvSpPr>
            <a:spLocks noGrp="1"/>
          </p:cNvSpPr>
          <p:nvPr>
            <p:ph idx="1"/>
          </p:nvPr>
        </p:nvSpPr>
        <p:spPr>
          <a:xfrm>
            <a:off x="419100" y="1571625"/>
            <a:ext cx="8305800" cy="4525963"/>
          </a:xfrm>
        </p:spPr>
        <p:txBody>
          <a:bodyPr/>
          <a:lstStyle/>
          <a:p>
            <a:r>
              <a:rPr lang="en-US" sz="2800" dirty="0" err="1" smtClean="0"/>
              <a:t>Kuznet’s</a:t>
            </a:r>
            <a:r>
              <a:rPr lang="en-US" sz="2800" dirty="0" smtClean="0"/>
              <a:t> Curve: </a:t>
            </a:r>
          </a:p>
          <a:p>
            <a:pPr lvl="1"/>
            <a:r>
              <a:rPr lang="en-US" sz="2400" dirty="0" smtClean="0"/>
              <a:t>Inequality rises as GDP per capita increases and then declines</a:t>
            </a:r>
            <a:endParaRPr lang="en-US" sz="2400" dirty="0"/>
          </a:p>
          <a:p>
            <a:r>
              <a:rPr lang="en-US" sz="2800" dirty="0" err="1" smtClean="0"/>
              <a:t>Millenium</a:t>
            </a:r>
            <a:r>
              <a:rPr lang="en-US" sz="2800" dirty="0" smtClean="0"/>
              <a:t> Development Goals (2000):</a:t>
            </a:r>
          </a:p>
          <a:p>
            <a:pPr lvl="1"/>
            <a:r>
              <a:rPr lang="en-US" sz="2400" dirty="0" smtClean="0"/>
              <a:t>The incorporation of the critique of economic growth into the long-term development framework</a:t>
            </a:r>
          </a:p>
          <a:p>
            <a:pPr lvl="1"/>
            <a:r>
              <a:rPr lang="en-US" sz="2400" dirty="0" smtClean="0"/>
              <a:t>Multi-dimensional poverty indicators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44114-764E-48FB-96F2-18B8C8B7F57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Responses to the critiques</a:t>
            </a:r>
            <a:endParaRPr lang="en-US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7" name="AutoShape 2" descr="Melrose Place Poster"/>
          <p:cNvSpPr>
            <a:spLocks noChangeAspect="1" noChangeArrowheads="1"/>
          </p:cNvSpPr>
          <p:nvPr/>
        </p:nvSpPr>
        <p:spPr bwMode="auto">
          <a:xfrm>
            <a:off x="155575" y="-1447800"/>
            <a:ext cx="3019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9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11"/>
          <p:cNvSpPr>
            <a:spLocks noGrp="1"/>
          </p:cNvSpPr>
          <p:nvPr>
            <p:ph idx="1"/>
          </p:nvPr>
        </p:nvSpPr>
        <p:spPr>
          <a:xfrm>
            <a:off x="419100" y="1571625"/>
            <a:ext cx="8305800" cy="4525963"/>
          </a:xfrm>
        </p:spPr>
        <p:txBody>
          <a:bodyPr/>
          <a:lstStyle/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44114-764E-48FB-96F2-18B8C8B7F57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077" name="AutoShape 2" descr="Melrose Place Poster"/>
          <p:cNvSpPr>
            <a:spLocks noChangeAspect="1" noChangeArrowheads="1"/>
          </p:cNvSpPr>
          <p:nvPr/>
        </p:nvSpPr>
        <p:spPr bwMode="auto">
          <a:xfrm>
            <a:off x="155575" y="-1447800"/>
            <a:ext cx="3019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026" name="Picture 2" descr="C:\Users\asif\Documents\SDPI\CEPA Conference\environmental-kuznets-cur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51181"/>
            <a:ext cx="7713576" cy="688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44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11"/>
          <p:cNvSpPr>
            <a:spLocks noGrp="1"/>
          </p:cNvSpPr>
          <p:nvPr>
            <p:ph idx="1"/>
          </p:nvPr>
        </p:nvSpPr>
        <p:spPr>
          <a:xfrm>
            <a:off x="419100" y="1571625"/>
            <a:ext cx="8305800" cy="4525963"/>
          </a:xfrm>
        </p:spPr>
        <p:txBody>
          <a:bodyPr/>
          <a:lstStyle/>
          <a:p>
            <a:r>
              <a:rPr lang="en-US" sz="2400" dirty="0" smtClean="0"/>
              <a:t>The findings about the EKC are very mixed. </a:t>
            </a:r>
            <a:endParaRPr lang="en-US" sz="2400" dirty="0"/>
          </a:p>
          <a:p>
            <a:r>
              <a:rPr lang="en-US" sz="2400" dirty="0" smtClean="0"/>
              <a:t>As income rises, environmental degradation </a:t>
            </a:r>
            <a:r>
              <a:rPr lang="en-US" sz="2400" i="1" dirty="0" smtClean="0"/>
              <a:t>HAS</a:t>
            </a:r>
            <a:r>
              <a:rPr lang="en-US" sz="2400" dirty="0" smtClean="0"/>
              <a:t> increased. Examples include China, India</a:t>
            </a:r>
          </a:p>
          <a:p>
            <a:r>
              <a:rPr lang="en-US" sz="2400" dirty="0" smtClean="0"/>
              <a:t>According to the World Bank the costs of environmental degradation to India represent 5.7% of GDP</a:t>
            </a:r>
          </a:p>
          <a:p>
            <a:r>
              <a:rPr lang="en-US" sz="2400" dirty="0" smtClean="0"/>
              <a:t>So, increase in environmental degradation as incomes rise has been confirmed by data.</a:t>
            </a:r>
          </a:p>
          <a:p>
            <a:r>
              <a:rPr lang="en-US" sz="2400" dirty="0" smtClean="0"/>
              <a:t>But the posited subsequent reduction in depends on the context and the nature of growth.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44114-764E-48FB-96F2-18B8C8B7F57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Findings on the EKC</a:t>
            </a:r>
            <a:endParaRPr lang="en-US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7" name="AutoShape 2" descr="Melrose Place Poster"/>
          <p:cNvSpPr>
            <a:spLocks noChangeAspect="1" noChangeArrowheads="1"/>
          </p:cNvSpPr>
          <p:nvPr/>
        </p:nvSpPr>
        <p:spPr bwMode="auto">
          <a:xfrm>
            <a:off x="155575" y="-1447800"/>
            <a:ext cx="3019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7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44114-764E-48FB-96F2-18B8C8B7F57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Findings on the EKC in South Asia</a:t>
            </a:r>
            <a:endParaRPr lang="en-US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7" name="AutoShape 2" descr="Melrose Place Poster"/>
          <p:cNvSpPr>
            <a:spLocks noChangeAspect="1" noChangeArrowheads="1"/>
          </p:cNvSpPr>
          <p:nvPr/>
        </p:nvSpPr>
        <p:spPr bwMode="auto">
          <a:xfrm>
            <a:off x="155575" y="-1447800"/>
            <a:ext cx="3019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190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11"/>
          <p:cNvSpPr>
            <a:spLocks noGrp="1"/>
          </p:cNvSpPr>
          <p:nvPr>
            <p:ph idx="1"/>
          </p:nvPr>
        </p:nvSpPr>
        <p:spPr>
          <a:xfrm>
            <a:off x="419100" y="1571625"/>
            <a:ext cx="8305800" cy="4525963"/>
          </a:xfrm>
        </p:spPr>
        <p:txBody>
          <a:bodyPr/>
          <a:lstStyle/>
          <a:p>
            <a:r>
              <a:rPr lang="en-US" sz="2400" dirty="0" smtClean="0"/>
              <a:t>It is true that natural resources can no longer be considered exogenous to the economic growth function. </a:t>
            </a:r>
          </a:p>
          <a:p>
            <a:pPr lvl="1"/>
            <a:r>
              <a:rPr lang="en-US" sz="2000" dirty="0" smtClean="0"/>
              <a:t>Peak oil</a:t>
            </a:r>
          </a:p>
          <a:p>
            <a:pPr lvl="1"/>
            <a:r>
              <a:rPr lang="en-US" sz="2000" dirty="0" smtClean="0"/>
              <a:t>Dwindling water resources</a:t>
            </a:r>
          </a:p>
          <a:p>
            <a:pPr lvl="1"/>
            <a:r>
              <a:rPr lang="en-US" sz="2000" dirty="0" smtClean="0"/>
              <a:t>Food price spikes</a:t>
            </a:r>
          </a:p>
          <a:p>
            <a:r>
              <a:rPr lang="en-US" sz="2400" dirty="0" smtClean="0"/>
              <a:t>But does it matter if we deplete natural resources (endowment) if we are raising living standards and …</a:t>
            </a:r>
          </a:p>
          <a:p>
            <a:r>
              <a:rPr lang="en-US" sz="2400" dirty="0" smtClean="0"/>
              <a:t>… will technology come to the rescue?</a:t>
            </a:r>
          </a:p>
          <a:p>
            <a:pPr lvl="1"/>
            <a:r>
              <a:rPr lang="en-US" sz="2000" dirty="0" smtClean="0"/>
              <a:t>Industrial revolution (18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to 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century)</a:t>
            </a:r>
          </a:p>
          <a:p>
            <a:pPr lvl="1"/>
            <a:r>
              <a:rPr lang="en-US" sz="2000" dirty="0" smtClean="0"/>
              <a:t>Green revolution (Mid-20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century)</a:t>
            </a:r>
          </a:p>
          <a:p>
            <a:pPr lvl="1"/>
            <a:r>
              <a:rPr lang="en-US" sz="2000" dirty="0" smtClean="0"/>
              <a:t>Information technology revolution (Turn of century)</a:t>
            </a:r>
          </a:p>
          <a:p>
            <a:pPr lvl="1"/>
            <a:r>
              <a:rPr lang="en-US" sz="2000" dirty="0" smtClean="0"/>
              <a:t>A different kind of green revolution (21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century)?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44114-764E-48FB-96F2-18B8C8B7F57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ghost of Malthus</a:t>
            </a:r>
            <a:endParaRPr lang="en-US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7" name="AutoShape 2" descr="Melrose Place Poster"/>
          <p:cNvSpPr>
            <a:spLocks noChangeAspect="1" noChangeArrowheads="1"/>
          </p:cNvSpPr>
          <p:nvPr/>
        </p:nvSpPr>
        <p:spPr bwMode="auto">
          <a:xfrm>
            <a:off x="155575" y="-1447800"/>
            <a:ext cx="3019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42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11878</TotalTime>
  <Words>347</Words>
  <Application>Microsoft Office PowerPoint</Application>
  <PresentationFormat>On-screen Show (4:3)</PresentationFormat>
  <Paragraphs>56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1_Office Theme</vt:lpstr>
      <vt:lpstr>Economic Growth within Natural Limits November 6, 2013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210-1012</dc:creator>
  <cp:lastModifiedBy>asif</cp:lastModifiedBy>
  <cp:revision>474</cp:revision>
  <dcterms:created xsi:type="dcterms:W3CDTF">2011-01-31T14:28:50Z</dcterms:created>
  <dcterms:modified xsi:type="dcterms:W3CDTF">2013-11-06T05:17:53Z</dcterms:modified>
</cp:coreProperties>
</file>