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8" r:id="rId3"/>
    <p:sldId id="257" r:id="rId4"/>
    <p:sldId id="275" r:id="rId5"/>
    <p:sldId id="276" r:id="rId6"/>
    <p:sldId id="258" r:id="rId7"/>
    <p:sldId id="277" r:id="rId8"/>
    <p:sldId id="259" r:id="rId9"/>
    <p:sldId id="260" r:id="rId10"/>
    <p:sldId id="279" r:id="rId11"/>
    <p:sldId id="280" r:id="rId12"/>
    <p:sldId id="281" r:id="rId13"/>
    <p:sldId id="283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3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2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4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2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0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2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85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79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36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1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5879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93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9980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851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66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3AC04-5992-41B1-9BA7-A9829AD857A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0C89535-14E7-4052-A16F-04FE61B27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2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sifmemon@sdpi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Post-MDG Scenario in Pakistan: Beyond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Asif Saeed Memon</a:t>
            </a:r>
          </a:p>
          <a:p>
            <a:r>
              <a:rPr lang="en-US" dirty="0" smtClean="0"/>
              <a:t>October 15, 2014</a:t>
            </a:r>
          </a:p>
          <a:p>
            <a:r>
              <a:rPr lang="en-US" dirty="0" smtClean="0"/>
              <a:t>Sustainable Policy Development Institute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830" y="5799421"/>
            <a:ext cx="2445170" cy="105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20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830" y="5799421"/>
            <a:ext cx="2445170" cy="105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042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Pakistan’s performance on the MDGs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6838" y="1905000"/>
            <a:ext cx="8820150" cy="429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8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Pakistan’s performance on the MDGs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9213" y="1905000"/>
            <a:ext cx="8915400" cy="426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00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Pakistan’s performance on the MDGs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3673" y="1905000"/>
            <a:ext cx="7786480" cy="400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1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lang="en-US" dirty="0" smtClean="0"/>
              <a:t>weaknesses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en-US" sz="2400" dirty="0" smtClean="0"/>
              <a:t>No census since 1998</a:t>
            </a:r>
          </a:p>
          <a:p>
            <a:pPr lvl="2"/>
            <a:r>
              <a:rPr lang="en-US" sz="1900" dirty="0" smtClean="0"/>
              <a:t>All subsequent survey data do NOT take in to account internal displacement, migration and other demographic changes</a:t>
            </a:r>
          </a:p>
          <a:p>
            <a:pPr lvl="1"/>
            <a:r>
              <a:rPr lang="en-US" sz="2400" dirty="0" smtClean="0"/>
              <a:t>Sampling biases</a:t>
            </a:r>
          </a:p>
          <a:p>
            <a:pPr lvl="2"/>
            <a:r>
              <a:rPr lang="en-US" sz="1900" dirty="0" smtClean="0"/>
              <a:t>Internal displacement due to militancy, flooding, etc.</a:t>
            </a:r>
          </a:p>
          <a:p>
            <a:pPr lvl="2"/>
            <a:r>
              <a:rPr lang="en-US" sz="1900" dirty="0" smtClean="0"/>
              <a:t>Internal migration</a:t>
            </a:r>
          </a:p>
          <a:p>
            <a:pPr lvl="1"/>
            <a:r>
              <a:rPr lang="en-US" sz="2400" dirty="0"/>
              <a:t>The centrality </a:t>
            </a:r>
            <a:r>
              <a:rPr lang="en-US" sz="2400" dirty="0" smtClean="0"/>
              <a:t>(or not) of data &amp; evidence</a:t>
            </a:r>
            <a:endParaRPr lang="en-US" sz="2400" dirty="0"/>
          </a:p>
          <a:p>
            <a:pPr lvl="2"/>
            <a:r>
              <a:rPr lang="en-US" sz="2100" dirty="0"/>
              <a:t>Policymakers, politicians, media &amp; policy analysts as well as the donor community.</a:t>
            </a:r>
          </a:p>
          <a:p>
            <a:pPr lvl="2"/>
            <a:r>
              <a:rPr lang="en-US" sz="2100" dirty="0"/>
              <a:t>Dearth of impact </a:t>
            </a:r>
            <a:r>
              <a:rPr lang="en-US" sz="2100" dirty="0" smtClean="0"/>
              <a:t>evaluations mean there is no real clue about the </a:t>
            </a:r>
            <a:r>
              <a:rPr lang="en-US" sz="2100" dirty="0" err="1" smtClean="0"/>
              <a:t>MoIs</a:t>
            </a:r>
            <a:r>
              <a:rPr lang="en-US" sz="2100" dirty="0" smtClean="0"/>
              <a:t>.</a:t>
            </a:r>
            <a:endParaRPr lang="en-US" sz="2100" dirty="0"/>
          </a:p>
          <a:p>
            <a:pPr lvl="1"/>
            <a:r>
              <a:rPr lang="en-US" sz="2400" dirty="0" smtClean="0"/>
              <a:t>Poor timeliness of data availability</a:t>
            </a:r>
          </a:p>
          <a:p>
            <a:pPr lvl="2"/>
            <a:r>
              <a:rPr lang="en-US" sz="2100" dirty="0" smtClean="0"/>
              <a:t>In December 2015 we will have access to 2014 statistical reports, which will be based on data collected in 2013</a:t>
            </a:r>
            <a:endParaRPr lang="en-US" sz="21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1779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Moving beyond the data issues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830" y="5799421"/>
            <a:ext cx="2445170" cy="105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119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challenges of universality: Pakistan’s national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is Pakistan’s development agenda?</a:t>
            </a:r>
          </a:p>
          <a:p>
            <a:pPr lvl="1"/>
            <a:r>
              <a:rPr lang="en-US" sz="1800" dirty="0" smtClean="0"/>
              <a:t>Poverty (Economic growth, inflation, &amp; redistribution) </a:t>
            </a:r>
          </a:p>
          <a:p>
            <a:pPr lvl="1"/>
            <a:r>
              <a:rPr lang="en-US" sz="1800" dirty="0" smtClean="0"/>
              <a:t>Education (Universal Primary &amp; Secondary education; Article 25-A)</a:t>
            </a:r>
          </a:p>
          <a:p>
            <a:pPr lvl="1"/>
            <a:r>
              <a:rPr lang="en-US" sz="1800" dirty="0" smtClean="0"/>
              <a:t>Gender Equality (Contested territory)</a:t>
            </a:r>
          </a:p>
          <a:p>
            <a:pPr lvl="1"/>
            <a:r>
              <a:rPr lang="en-US" sz="1800" dirty="0" smtClean="0"/>
              <a:t>Maternal &amp; Child Mortality (Lags MDGs, societal disinterest)</a:t>
            </a:r>
          </a:p>
          <a:p>
            <a:pPr lvl="1"/>
            <a:r>
              <a:rPr lang="en-US" sz="1800" dirty="0" smtClean="0"/>
              <a:t>Diseases (Lags MDGs; practically very reactive; example of vaccinations )</a:t>
            </a:r>
          </a:p>
          <a:p>
            <a:pPr lvl="1"/>
            <a:r>
              <a:rPr lang="en-US" sz="1800" dirty="0" smtClean="0"/>
              <a:t>The environment (Energy &amp; Water)</a:t>
            </a:r>
          </a:p>
          <a:p>
            <a:pPr lvl="1"/>
            <a:r>
              <a:rPr lang="en-US" sz="1800" dirty="0" smtClean="0"/>
              <a:t>Global partnership (Trade)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3425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 of within country variation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035188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Large inter provincial and intra provincial variations</a:t>
            </a:r>
          </a:p>
          <a:p>
            <a:r>
              <a:rPr lang="en-US" sz="2400" dirty="0" smtClean="0"/>
              <a:t>Devolution of powers (18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amendment of constitution, 2010) means that there isn’t a functional system of national planning and cooperation in place. Evolving but contested. UNDP is doing well at working with individual provinces.</a:t>
            </a:r>
          </a:p>
          <a:p>
            <a:r>
              <a:rPr lang="en-US" sz="2400" dirty="0" smtClean="0"/>
              <a:t>This is where political challenges will become increasingly difficult to face (examples of Punjab)</a:t>
            </a:r>
          </a:p>
          <a:p>
            <a:r>
              <a:rPr lang="en-US" sz="2400" dirty="0" smtClean="0"/>
              <a:t>Devolution means the capacity issues are getting exacerbated</a:t>
            </a:r>
          </a:p>
          <a:p>
            <a:pPr lvl="1"/>
            <a:r>
              <a:rPr lang="en-US" sz="2200" dirty="0" smtClean="0"/>
              <a:t>Best case: Things will get worse before they get better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680080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Means of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We don’t really know which implementation tools are working and which are not</a:t>
            </a:r>
          </a:p>
          <a:p>
            <a:r>
              <a:rPr lang="en-US" sz="2000" dirty="0" smtClean="0"/>
              <a:t>Impact evaluations are either non-existent or poor</a:t>
            </a:r>
          </a:p>
          <a:p>
            <a:r>
              <a:rPr lang="en-US" sz="2000" dirty="0" smtClean="0"/>
              <a:t>Hardly any use of experimental designs (counterfactuals, RCTs)</a:t>
            </a:r>
          </a:p>
          <a:p>
            <a:r>
              <a:rPr lang="en-US" sz="2000" dirty="0" smtClean="0"/>
              <a:t>Poor regular monitoring of progress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2151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Pakistan’s development budget forecast is for the next phase of development goals can best be described as barren.</a:t>
            </a:r>
          </a:p>
          <a:p>
            <a:r>
              <a:rPr lang="en-US" sz="2400" dirty="0" smtClean="0"/>
              <a:t>No chance of administrative, military and debt servicing spending growth letting up</a:t>
            </a:r>
          </a:p>
          <a:p>
            <a:r>
              <a:rPr lang="en-US" sz="2400" dirty="0" smtClean="0"/>
              <a:t>This may change post devolution if economic growth and tax to GDP ratio rise unexpectedly</a:t>
            </a:r>
          </a:p>
          <a:p>
            <a:r>
              <a:rPr lang="en-US" sz="2400" dirty="0" smtClean="0"/>
              <a:t>Therefore will be reliant on bilateral and multilateral aid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3438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stakeholders &amp;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Local stakeholders (CSOs, media, rights based groups, etc.) have played a positive role in Pakistan on the adoption of MDGs as national targets.</a:t>
            </a:r>
          </a:p>
          <a:p>
            <a:r>
              <a:rPr lang="en-US" sz="2000" dirty="0" smtClean="0"/>
              <a:t>Despite their critique of the MDG framework these organizations have performed the role of holding the state accountable on performance of MDG achievement.</a:t>
            </a:r>
          </a:p>
          <a:p>
            <a:r>
              <a:rPr lang="en-US" sz="2000" dirty="0" smtClean="0"/>
              <a:t>This should be expected to continue in </a:t>
            </a:r>
            <a:r>
              <a:rPr lang="en-US" sz="2000" smtClean="0"/>
              <a:t>the future.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42800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Finally, what can we do about data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Growth of private data collection for polling (Gallup, NDI, IRI, etc.) has direct and indirect impact (externalities)</a:t>
            </a:r>
          </a:p>
          <a:p>
            <a:r>
              <a:rPr lang="en-US" sz="2000" dirty="0" smtClean="0"/>
              <a:t>Use of cellular technology for both dumb and smart phones (Pakistan’s cellular phone incidence is very high for it’s economic size 70 cellular subscriptions per 100 persons)</a:t>
            </a:r>
          </a:p>
          <a:p>
            <a:r>
              <a:rPr lang="en-US" sz="2000" dirty="0" smtClean="0"/>
              <a:t>Bringing the state statistical arms along</a:t>
            </a:r>
          </a:p>
          <a:p>
            <a:r>
              <a:rPr lang="en-US" sz="2000" smtClean="0"/>
              <a:t>Census!</a:t>
            </a: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1197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asifmemon@sdpi.org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dirty="0" err="1" smtClean="0"/>
              <a:t>asifsaeedmemon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830" y="5799421"/>
            <a:ext cx="2445170" cy="105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34311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486</TotalTime>
  <Words>549</Words>
  <Application>Microsoft Office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Wisp</vt:lpstr>
      <vt:lpstr>The Post-MDG Scenario in Pakistan: Beyond Data</vt:lpstr>
      <vt:lpstr>Background</vt:lpstr>
      <vt:lpstr>Pakistan’s performance on the MDGs</vt:lpstr>
      <vt:lpstr>Pakistan’s performance on the MDGs</vt:lpstr>
      <vt:lpstr>Pakistan’s performance on the MDGs</vt:lpstr>
      <vt:lpstr>Data weaknesses</vt:lpstr>
      <vt:lpstr>What next?</vt:lpstr>
      <vt:lpstr>The challenges of universality: Pakistan’s national context</vt:lpstr>
      <vt:lpstr>The challenge of within country variation </vt:lpstr>
      <vt:lpstr>Means of implementation</vt:lpstr>
      <vt:lpstr>Resources</vt:lpstr>
      <vt:lpstr>Local stakeholders &amp; Accountability</vt:lpstr>
      <vt:lpstr>Finally, what can we do about data challenges</vt:lpstr>
      <vt:lpstr>Thank you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Pakistan: Importing America’s Federalism</dc:title>
  <dc:creator>sdpi</dc:creator>
  <cp:lastModifiedBy>sdpi</cp:lastModifiedBy>
  <cp:revision>62</cp:revision>
  <dcterms:created xsi:type="dcterms:W3CDTF">2014-09-25T00:04:02Z</dcterms:created>
  <dcterms:modified xsi:type="dcterms:W3CDTF">2014-10-15T15:09:00Z</dcterms:modified>
</cp:coreProperties>
</file>